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92" r:id="rId2"/>
    <p:sldMasterId id="2147483670" r:id="rId3"/>
    <p:sldMasterId id="2147483681" r:id="rId4"/>
  </p:sldMasterIdLst>
  <p:notesMasterIdLst>
    <p:notesMasterId r:id="rId15"/>
  </p:notesMasterIdLst>
  <p:sldIdLst>
    <p:sldId id="256" r:id="rId5"/>
    <p:sldId id="2904" r:id="rId6"/>
    <p:sldId id="257" r:id="rId7"/>
    <p:sldId id="260" r:id="rId8"/>
    <p:sldId id="2907" r:id="rId9"/>
    <p:sldId id="2908" r:id="rId10"/>
    <p:sldId id="2910" r:id="rId11"/>
    <p:sldId id="2906" r:id="rId12"/>
    <p:sldId id="2909" r:id="rId13"/>
    <p:sldId id="290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B7A3"/>
    <a:srgbClr val="88B273"/>
    <a:srgbClr val="ED7D31"/>
    <a:srgbClr val="90BE7D"/>
    <a:srgbClr val="DEF1D7"/>
    <a:srgbClr val="5DFC04"/>
    <a:srgbClr val="5BC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5" autoAdjust="0"/>
    <p:restoredTop sz="81406" autoAdjust="0"/>
  </p:normalViewPr>
  <p:slideViewPr>
    <p:cSldViewPr snapToGrid="0">
      <p:cViewPr varScale="1">
        <p:scale>
          <a:sx n="37" d="100"/>
          <a:sy n="37" d="100"/>
        </p:scale>
        <p:origin x="1251" y="31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137A7-233C-4615-B57F-82E12C2EF77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6F9C8-7AB8-4F12-AC78-F03044600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angefrogschools.com/elementary/ofkidsbook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BookK</a:t>
            </a:r>
            <a:r>
              <a:rPr lang="en-US" dirty="0"/>
              <a:t>:  https://www.orangefrogschools.com/high-school/ofbook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6F9C8-7AB8-4F12-AC78-F03044600A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00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Aft>
                <a:spcPts val="0"/>
              </a:spcAft>
            </a:pPr>
            <a:r>
              <a:rPr lang="en-US" b="1" dirty="0">
                <a:effectLst/>
                <a:ea typeface="Calibri" panose="020F0502020204030204" pitchFamily="34" charset="0"/>
              </a:rPr>
              <a:t>Standard: </a:t>
            </a:r>
            <a:endParaRPr lang="en-US" dirty="0">
              <a:effectLst/>
              <a:ea typeface="Arial" panose="020B0604020202020204" pitchFamily="34" charset="0"/>
            </a:endParaRPr>
          </a:p>
          <a:p>
            <a:pPr marL="0" marR="0">
              <a:spcAft>
                <a:spcPts val="0"/>
              </a:spcAft>
            </a:pPr>
            <a:r>
              <a:rPr lang="en-US" sz="1200" dirty="0">
                <a:effectLst/>
                <a:ea typeface="Calibri" panose="020F0502020204030204" pitchFamily="34" charset="0"/>
              </a:rPr>
              <a:t>Essential Concept and/or Skill: Communicate and work productively with others emphasizing collaboration and cultural awareness to produce quality work. </a:t>
            </a:r>
          </a:p>
          <a:p>
            <a:pPr marL="0" marR="0">
              <a:spcAft>
                <a:spcPts val="0"/>
              </a:spcAft>
            </a:pPr>
            <a:endParaRPr lang="en-US" sz="1200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Interact positively as a team member.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Cooperate with others in a group setting.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Generate ideas with group members.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Are active listeners.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Read and understand information in a variety of forms.</a:t>
            </a: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Express ideas.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0" marR="0">
              <a:spcAft>
                <a:spcPts val="0"/>
              </a:spcAft>
            </a:pPr>
            <a:r>
              <a:rPr lang="en-US" sz="1200" b="1" dirty="0">
                <a:effectLst/>
                <a:ea typeface="Arial" panose="020B0604020202020204" pitchFamily="34" charset="0"/>
              </a:rPr>
              <a:t> </a:t>
            </a:r>
            <a:endParaRPr lang="en-US" sz="1200" dirty="0">
              <a:effectLst/>
              <a:ea typeface="Arial" panose="020B0604020202020204" pitchFamily="34" charset="0"/>
            </a:endParaRPr>
          </a:p>
          <a:p>
            <a:pPr marL="0" marR="0">
              <a:spcAft>
                <a:spcPts val="0"/>
              </a:spcAft>
            </a:pPr>
            <a:r>
              <a:rPr lang="en-US" b="1" dirty="0">
                <a:effectLst/>
                <a:ea typeface="Arial" panose="020B0604020202020204" pitchFamily="34" charset="0"/>
              </a:rPr>
              <a:t>Skill: </a:t>
            </a:r>
            <a:endParaRPr lang="en-US" dirty="0">
              <a:effectLst/>
              <a:ea typeface="Arial" panose="020B0604020202020204" pitchFamily="34" charset="0"/>
            </a:endParaRPr>
          </a:p>
          <a:p>
            <a:pPr marL="0" marR="0">
              <a:spcAft>
                <a:spcPts val="0"/>
              </a:spcAft>
            </a:pPr>
            <a:r>
              <a:rPr lang="en-US" sz="1200" dirty="0">
                <a:effectLst/>
                <a:ea typeface="Arial" panose="020B0604020202020204" pitchFamily="34" charset="0"/>
              </a:rPr>
              <a:t>Active listening, express ideas </a:t>
            </a:r>
          </a:p>
          <a:p>
            <a:pPr marL="0" marR="0"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Allow Spark to read pages 13-18 for the students or read to them.</a:t>
            </a:r>
          </a:p>
          <a:p>
            <a:pPr marL="0" marR="0">
              <a:spcAft>
                <a:spcPts val="0"/>
              </a:spcAft>
            </a:pPr>
            <a:r>
              <a:rPr lang="en-US" sz="1200" b="0" i="0" u="none" strike="noStrike" dirty="0">
                <a:effectLst/>
                <a:hlinkClick r:id="rId3" tooltip="https://www.orangefrogschools.com/elementary/ofkidsbook"/>
              </a:rPr>
              <a:t>https://www.orangefrogschools.com/elementary/ofkidsbook</a:t>
            </a:r>
            <a:endParaRPr lang="en-US" sz="1200" dirty="0">
              <a:effectLst/>
              <a:ea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6F9C8-7AB8-4F12-AC78-F03044600A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89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either use this as a group activity and share on a projector or print out copies provided on the website for students to cut and paste the pictures on their own.</a:t>
            </a:r>
          </a:p>
          <a:p>
            <a:endParaRPr lang="en-US" dirty="0"/>
          </a:p>
          <a:p>
            <a:r>
              <a:rPr lang="en-US" dirty="0"/>
              <a:t>Google Classroom Link for Notebook:</a:t>
            </a:r>
          </a:p>
          <a:p>
            <a:r>
              <a:rPr lang="en-US" dirty="0"/>
              <a:t>https://www.orangefrogtraining.com/files/HS%20-%20OF%20-%20Wk3%20-%202.DigitalNotebook.pptx</a:t>
            </a:r>
          </a:p>
          <a:p>
            <a:endParaRPr lang="en-US" dirty="0"/>
          </a:p>
          <a:p>
            <a:r>
              <a:rPr lang="en-US" dirty="0"/>
              <a:t>Printable Version Link:</a:t>
            </a:r>
          </a:p>
          <a:p>
            <a:r>
              <a:rPr lang="en-US" dirty="0"/>
              <a:t>https://www.orangefrogtraining.com/files/HS%20-%20OF%20-%20Wk3%20-%202.DigitalNotebook%20(Print).pdf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22208-2738-42BA-A378-D0DC7660E6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16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Spark’s color changing with his mindset is a metaphor that demonstrates the importance of what we think and what we do.</a:t>
            </a:r>
          </a:p>
          <a:p>
            <a:pPr marL="228600" indent="-228600">
              <a:buAutoNum type="arabicPeriod"/>
            </a:pPr>
            <a:r>
              <a:rPr lang="en-US" dirty="0"/>
              <a:t>Happiness is contagious, but so is negativity. The company we keep is important.</a:t>
            </a:r>
          </a:p>
          <a:p>
            <a:pPr marL="228600" indent="-228600">
              <a:buAutoNum type="arabicPeriod"/>
            </a:pPr>
            <a:r>
              <a:rPr lang="en-US" dirty="0"/>
              <a:t>Happiness is something that comes from within.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6F9C8-7AB8-4F12-AC78-F03044600A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3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9AE94A-66EE-4544-82D0-77C07FE34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8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940C9-6320-4DDC-85BB-BEE3AAC83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0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9AE94A-66EE-4544-82D0-77C07FE34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6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B42A7-2BF8-43B7-994C-7A1CC3671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86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8651E-7BCB-46C4-B594-F8CEACEAC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30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9ECCD-5E5D-4C97-9B46-D30C9B880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22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D2585-E7F9-4713-9184-6512374D0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36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14B22-EB2A-4700-A6C3-9739C4F3B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30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15F51-A154-4E13-AF4E-766A90B3E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9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2E43AA-0310-4A7D-90CC-6A5FFB590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29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880D8-7951-4769-8510-C88135FBF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8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B42A7-2BF8-43B7-994C-7A1CC3671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99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940C9-6320-4DDC-85BB-BEE3AAC83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40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71D2C-449E-459C-8E05-44041B4B0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C9C3D1FA-FE88-4F41-82DA-DADDD89A5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93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9AE94A-66EE-4544-82D0-77C07FE34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08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B42A7-2BF8-43B7-994C-7A1CC3671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549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8651E-7BCB-46C4-B594-F8CEACEAC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26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9ECCD-5E5D-4C97-9B46-D30C9B880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06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D2585-E7F9-4713-9184-6512374D0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01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14B22-EB2A-4700-A6C3-9739C4F3B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18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15F51-A154-4E13-AF4E-766A90B3E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0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2E43AA-0310-4A7D-90CC-6A5FFB590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1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8651E-7BCB-46C4-B594-F8CEACEAC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30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880D8-7951-4769-8510-C88135FBF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50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940C9-6320-4DDC-85BB-BEE3AAC83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03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9AE94A-66EE-4544-82D0-77C07FE34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194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B42A7-2BF8-43B7-994C-7A1CC3671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905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8651E-7BCB-46C4-B594-F8CEACEAC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373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9ECCD-5E5D-4C97-9B46-D30C9B880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004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D2585-E7F9-4713-9184-6512374D0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357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14B22-EB2A-4700-A6C3-9739C4F3B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973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15F51-A154-4E13-AF4E-766A90B3E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768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2E43AA-0310-4A7D-90CC-6A5FFB590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7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9ECCD-5E5D-4C97-9B46-D30C9B880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057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880D8-7951-4769-8510-C88135FBF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739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940C9-6320-4DDC-85BB-BEE3AAC83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5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D2585-E7F9-4713-9184-6512374D0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7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14B22-EB2A-4700-A6C3-9739C4F3B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15F51-A154-4E13-AF4E-766A90B3E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2E43AA-0310-4A7D-90CC-6A5FFB590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6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880D8-7951-4769-8510-C88135FBF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6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12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Eras Bold ITC" panose="020B0907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BC7B5"/>
          </a:solidFill>
          <a:latin typeface="Eras Medium ITC" panose="020B06020305040208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BC7B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BC7B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74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Eras Bold ITC" panose="020B0907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BC7B5"/>
          </a:solidFill>
          <a:latin typeface="Eras Medium ITC" panose="020B06020305040208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BC7B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BC7B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53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Eras Bold ITC" panose="020B0907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BC7B5"/>
          </a:solidFill>
          <a:latin typeface="Eras Medium ITC" panose="020B06020305040208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BC7B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BC7B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69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Eras Bold ITC" panose="020B0907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BC7B5"/>
          </a:solidFill>
          <a:latin typeface="Eras Medium ITC" panose="020B06020305040208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BC7B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BC7B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9.png"/><Relationship Id="rId5" Type="http://schemas.openxmlformats.org/officeDocument/2006/relationships/image" Target="../media/image48.jpg"/><Relationship Id="rId4" Type="http://schemas.openxmlformats.org/officeDocument/2006/relationships/hyperlink" Target="https://www.orangefrogtraining.com/files/HS%20-%20OF%20-%20Wk3%20-%202.DigitalNotebook.pptx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F72AADC2-9051-4575-A3D1-ED0192B502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85" y="2658111"/>
            <a:ext cx="3835022" cy="3523352"/>
          </a:xfrm>
          <a:prstGeom prst="rect">
            <a:avLst/>
          </a:prstGeom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895FCBA8-BBA7-48C3-8EAE-82C46950EEA0}"/>
              </a:ext>
            </a:extLst>
          </p:cNvPr>
          <p:cNvSpPr txBox="1">
            <a:spLocks/>
          </p:cNvSpPr>
          <p:nvPr/>
        </p:nvSpPr>
        <p:spPr>
          <a:xfrm>
            <a:off x="4146263" y="952022"/>
            <a:ext cx="7007461" cy="39416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36C25"/>
                </a:solidFill>
                <a:effectLst/>
                <a:uLnTx/>
                <a:uFillTx/>
                <a:latin typeface="Eras Bold ITC" panose="020B0602030504020804" pitchFamily="34" charset="77"/>
                <a:ea typeface="+mn-ea"/>
                <a:cs typeface="+mn-cs"/>
              </a:rPr>
              <a:t>The Happiness Advantage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A8E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36C25"/>
                </a:solidFill>
                <a:effectLst/>
                <a:uLnTx/>
                <a:uFillTx/>
                <a:latin typeface="Eras Bold ITC" panose="020B0602030504020804" pitchFamily="34" charset="77"/>
                <a:ea typeface="+mn-ea"/>
                <a:cs typeface="+mn-cs"/>
              </a:rPr>
              <a:t>The Orange Frog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A8E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A8E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3600" dirty="0">
              <a:solidFill>
                <a:srgbClr val="3A8E88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A8E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A8E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Shawn Achor</a:t>
            </a:r>
          </a:p>
        </p:txBody>
      </p:sp>
    </p:spTree>
    <p:extLst>
      <p:ext uri="{BB962C8B-B14F-4D97-AF65-F5344CB8AC3E}">
        <p14:creationId xmlns:p14="http://schemas.microsoft.com/office/powerpoint/2010/main" val="4226566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E060001-7223-474B-BE27-F6C5C501B352}"/>
              </a:ext>
            </a:extLst>
          </p:cNvPr>
          <p:cNvSpPr txBox="1">
            <a:spLocks/>
          </p:cNvSpPr>
          <p:nvPr/>
        </p:nvSpPr>
        <p:spPr>
          <a:xfrm>
            <a:off x="1182029" y="365125"/>
            <a:ext cx="5093265" cy="7550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Eras Bold ITC" panose="020B09070305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Bonus Questions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0752EA4-58F5-48E0-B5B7-2BDC0418D9DE}"/>
              </a:ext>
            </a:extLst>
          </p:cNvPr>
          <p:cNvSpPr txBox="1">
            <a:spLocks/>
          </p:cNvSpPr>
          <p:nvPr/>
        </p:nvSpPr>
        <p:spPr>
          <a:xfrm>
            <a:off x="334537" y="1460817"/>
            <a:ext cx="6898951" cy="471614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BC7B5"/>
                </a:solidFill>
                <a:latin typeface="Eras Medium ITC" panose="020B06020305040208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BC7B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BC7B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>
                <a:solidFill>
                  <a:srgbClr val="3A8E8A"/>
                </a:solidFill>
              </a:rPr>
              <a:t>What was one of the first things Spark does to be orange after he makes a conscious decision?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2"/>
                </a:solidFill>
              </a:rPr>
              <a:t>What does Misty do for Plop that makes her feel good about herself?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3A8E8A"/>
                </a:solidFill>
              </a:rPr>
              <a:t>What was wrong with Misty’s hand?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2"/>
                </a:solidFill>
              </a:rPr>
              <a:t>Who does Misty think did “this” (meaning the orange) to her?</a:t>
            </a:r>
            <a:endParaRPr lang="en-US" sz="5400" dirty="0">
              <a:solidFill>
                <a:schemeClr val="accent2"/>
              </a:solidFill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455511B-387F-4B62-850D-8A686F82C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972" y="365125"/>
            <a:ext cx="1746208" cy="2970709"/>
          </a:xfrm>
          <a:prstGeom prst="rect">
            <a:avLst/>
          </a:prstGeom>
          <a:effectLst>
            <a:glow rad="101600">
              <a:srgbClr val="5DFC04">
                <a:alpha val="60000"/>
              </a:srgbClr>
            </a:glow>
          </a:effectLst>
          <a:scene3d>
            <a:camera prst="isometricOffAxis1Right"/>
            <a:lightRig rig="threePt" dir="t"/>
          </a:scene3d>
          <a:sp3d>
            <a:bevelT w="165100" prst="coolSlant"/>
          </a:sp3d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5C2A856-5175-49AF-8EA0-B425D1D14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133" y="365124"/>
            <a:ext cx="2687335" cy="2970709"/>
          </a:xfrm>
          <a:prstGeom prst="rect">
            <a:avLst/>
          </a:prstGeom>
          <a:effectLst>
            <a:glow rad="139700">
              <a:srgbClr val="5DFC04">
                <a:alpha val="40000"/>
              </a:srgbClr>
            </a:glow>
          </a:effectLst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38E1800A-8BA0-4899-BD88-BA58ADB73F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97" y="4305670"/>
            <a:ext cx="4456590" cy="2156158"/>
          </a:xfrm>
          <a:prstGeom prst="rect">
            <a:avLst/>
          </a:prstGeom>
          <a:effectLst>
            <a:glow rad="101600">
              <a:srgbClr val="5DFC04">
                <a:alpha val="60000"/>
              </a:srgbClr>
            </a:glow>
          </a:effectLst>
          <a:scene3d>
            <a:camera prst="obliqueTopLef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461426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DCCC6B-0B73-BD48-ACD6-0E551524C77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74488" y="6494463"/>
            <a:ext cx="41751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30DB1-25A6-F34C-9DC4-5EAE2DCC756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3A8E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A8E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EC9164-5423-5643-B438-BBB174E264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82725" y="2141538"/>
            <a:ext cx="10709275" cy="47164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>
                <a:solidFill>
                  <a:srgbClr val="F36C25"/>
                </a:solidFill>
                <a:latin typeface="Eras Bold ITC" panose="020B0602030504020804" pitchFamily="34" charset="77"/>
              </a:rPr>
              <a:t>High School Week Three</a:t>
            </a:r>
          </a:p>
        </p:txBody>
      </p:sp>
    </p:spTree>
    <p:extLst>
      <p:ext uri="{BB962C8B-B14F-4D97-AF65-F5344CB8AC3E}">
        <p14:creationId xmlns:p14="http://schemas.microsoft.com/office/powerpoint/2010/main" val="317158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BABB067-B0A1-4789-9D1F-57A4000E93AF}"/>
              </a:ext>
            </a:extLst>
          </p:cNvPr>
          <p:cNvSpPr/>
          <p:nvPr/>
        </p:nvSpPr>
        <p:spPr>
          <a:xfrm>
            <a:off x="8460418" y="5069150"/>
            <a:ext cx="3731581" cy="1788850"/>
          </a:xfrm>
          <a:prstGeom prst="triangle">
            <a:avLst/>
          </a:prstGeom>
          <a:solidFill>
            <a:schemeClr val="accent2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79D93E-E8E0-475B-B709-581798D1BE39}"/>
              </a:ext>
            </a:extLst>
          </p:cNvPr>
          <p:cNvSpPr txBox="1"/>
          <p:nvPr/>
        </p:nvSpPr>
        <p:spPr>
          <a:xfrm>
            <a:off x="996718" y="544417"/>
            <a:ext cx="646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  <a:latin typeface="Eras Bold ITC" panose="020B0907030504020204" pitchFamily="34" charset="0"/>
              </a:rPr>
              <a:t>The Orange Frog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5E2B69-DF91-4E7A-9528-D46A2C824657}"/>
              </a:ext>
            </a:extLst>
          </p:cNvPr>
          <p:cNvSpPr txBox="1"/>
          <p:nvPr/>
        </p:nvSpPr>
        <p:spPr>
          <a:xfrm>
            <a:off x="1183754" y="1934534"/>
            <a:ext cx="795418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08019"/>
                </a:solidFill>
                <a:latin typeface="Eras Medium ITC" panose="020B0602030504020804" pitchFamily="34" charset="0"/>
              </a:rPr>
              <a:t>Learning Objective:</a:t>
            </a:r>
          </a:p>
          <a:p>
            <a:r>
              <a:rPr lang="en-US" sz="3200" dirty="0">
                <a:solidFill>
                  <a:srgbClr val="F08019"/>
                </a:solidFill>
                <a:latin typeface="Eras Medium ITC" panose="020B0602030504020804" pitchFamily="34" charset="0"/>
              </a:rPr>
              <a:t> </a:t>
            </a:r>
          </a:p>
          <a:p>
            <a:r>
              <a:rPr lang="en-US" sz="3200" u="sng" dirty="0">
                <a:solidFill>
                  <a:srgbClr val="3A8E8A"/>
                </a:solidFill>
                <a:latin typeface="Eras Medium ITC" panose="020B0602030504020804" pitchFamily="34" charset="0"/>
              </a:rPr>
              <a:t>I can</a:t>
            </a:r>
            <a:r>
              <a:rPr lang="en-US" sz="3200" dirty="0">
                <a:solidFill>
                  <a:srgbClr val="3A8E8A"/>
                </a:solidFill>
                <a:latin typeface="Eras Medium ITC" panose="020B0602030504020804" pitchFamily="34" charset="0"/>
              </a:rPr>
              <a:t> </a:t>
            </a:r>
            <a:r>
              <a:rPr lang="en-US" sz="3200" b="0" dirty="0">
                <a:solidFill>
                  <a:srgbClr val="000000"/>
                </a:solidFill>
                <a:latin typeface="Eras Medium ITC" panose="020B0602030504020804" pitchFamily="34" charset="0"/>
              </a:rPr>
              <a:t>use a higher order of thinking to develop helpful practices</a:t>
            </a:r>
          </a:p>
          <a:p>
            <a:endParaRPr lang="en-US" sz="3200" b="0" dirty="0">
              <a:latin typeface="Eras Medium ITC" panose="020B0602030504020804" pitchFamily="34" charset="0"/>
            </a:endParaRPr>
          </a:p>
          <a:p>
            <a:r>
              <a:rPr lang="en-US" sz="3200" u="sng" dirty="0">
                <a:solidFill>
                  <a:srgbClr val="3A8E8A"/>
                </a:solidFill>
                <a:latin typeface="Eras Medium ITC" panose="020B0602030504020804" pitchFamily="34" charset="0"/>
              </a:rPr>
              <a:t>I will</a:t>
            </a:r>
            <a:r>
              <a:rPr lang="en-US" sz="3200" dirty="0">
                <a:solidFill>
                  <a:srgbClr val="3A8E8A"/>
                </a:solidFill>
                <a:latin typeface="Eras Medium ITC" panose="020B0602030504020804" pitchFamily="34" charset="0"/>
              </a:rPr>
              <a:t> </a:t>
            </a:r>
            <a:r>
              <a:rPr lang="en-US" sz="3200" dirty="0">
                <a:solidFill>
                  <a:srgbClr val="000000"/>
                </a:solidFill>
                <a:latin typeface="Eras Medium ITC" panose="020B0602030504020804" pitchFamily="34" charset="0"/>
              </a:rPr>
              <a:t>complete an interactive tool in an attempt to broaden my knowledge of what it means to be helpful</a:t>
            </a:r>
            <a:endParaRPr lang="en-US" sz="4800" b="0" dirty="0">
              <a:solidFill>
                <a:srgbClr val="000000"/>
              </a:solidFill>
              <a:latin typeface="Eras Medium ITC" panose="020B06020305040208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167016-26AF-4392-A904-A805C9DFD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378" y="3837158"/>
            <a:ext cx="1647732" cy="3020842"/>
          </a:xfrm>
          <a:prstGeom prst="rect">
            <a:avLst/>
          </a:prstGeom>
        </p:spPr>
      </p:pic>
      <p:pic>
        <p:nvPicPr>
          <p:cNvPr id="13" name="Picture 12" descr="A cartoon of a frog&#10;&#10;Description automatically generated with low confidence">
            <a:extLst>
              <a:ext uri="{FF2B5EF4-FFF2-40B4-BE49-F238E27FC236}">
                <a16:creationId xmlns:a16="http://schemas.microsoft.com/office/drawing/2014/main" id="{19CE6C42-EDAA-4788-9713-628E619594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55" y="3990553"/>
            <a:ext cx="1532601" cy="286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1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21FEA5-DD77-4587-B4A8-AAE93CF4556E}"/>
              </a:ext>
            </a:extLst>
          </p:cNvPr>
          <p:cNvSpPr txBox="1"/>
          <p:nvPr/>
        </p:nvSpPr>
        <p:spPr>
          <a:xfrm>
            <a:off x="4459779" y="1413063"/>
            <a:ext cx="74107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u="none" strike="noStrike" dirty="0">
                <a:solidFill>
                  <a:schemeClr val="accent2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</a:rPr>
              <a:t>Listen actively</a:t>
            </a:r>
          </a:p>
          <a:p>
            <a:pPr marL="285750" marR="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2"/>
              </a:solidFill>
              <a:latin typeface="Eras Medium ITC" panose="020B0602030504020804" pitchFamily="34" charset="0"/>
              <a:ea typeface="Arial" panose="020B0604020202020204" pitchFamily="34" charset="0"/>
            </a:endParaRPr>
          </a:p>
          <a:p>
            <a:pPr marL="285750" marR="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u="none" strike="noStrike" dirty="0">
                <a:solidFill>
                  <a:schemeClr val="accent2"/>
                </a:solidFill>
                <a:effectLst/>
                <a:latin typeface="Eras Medium ITC" panose="020B0602030504020804" pitchFamily="34" charset="0"/>
                <a:ea typeface="Arial" panose="020B0604020202020204" pitchFamily="34" charset="0"/>
              </a:rPr>
              <a:t>Express ideas</a:t>
            </a:r>
            <a:endParaRPr lang="en-US" sz="3200" u="none" strike="noStrike" dirty="0">
              <a:solidFill>
                <a:srgbClr val="3FB7A3"/>
              </a:solidFill>
              <a:effectLst/>
              <a:latin typeface="Eras Medium ITC" panose="020B0602030504020804" pitchFamily="34" charset="0"/>
              <a:ea typeface="Arial" panose="020B0604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155FA4F-C926-40DB-AE1D-14271676CDCD}"/>
              </a:ext>
            </a:extLst>
          </p:cNvPr>
          <p:cNvSpPr txBox="1">
            <a:spLocks/>
          </p:cNvSpPr>
          <p:nvPr/>
        </p:nvSpPr>
        <p:spPr>
          <a:xfrm>
            <a:off x="4438185" y="365125"/>
            <a:ext cx="6715540" cy="7550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Eras Bold ITC" panose="020B0907030504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FB7A3"/>
                </a:solidFill>
              </a:rPr>
              <a:t>Skills</a:t>
            </a:r>
          </a:p>
        </p:txBody>
      </p:sp>
      <p:pic>
        <p:nvPicPr>
          <p:cNvPr id="9" name="Picture 8" descr="A group of cartoon animals&#10;&#10;Description automatically generated with low confidence">
            <a:extLst>
              <a:ext uri="{FF2B5EF4-FFF2-40B4-BE49-F238E27FC236}">
                <a16:creationId xmlns:a16="http://schemas.microsoft.com/office/drawing/2014/main" id="{068D039D-07CA-44A1-9E3F-FCF68293F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0501">
            <a:off x="952933" y="1306269"/>
            <a:ext cx="2699057" cy="19629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0AF98A-FF62-4F4C-B338-CAE494C36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287744"/>
            <a:ext cx="1221687" cy="2181682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5691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6E6050-6ED7-4CB9-B4EC-444B5F5B939F}"/>
              </a:ext>
            </a:extLst>
          </p:cNvPr>
          <p:cNvSpPr txBox="1"/>
          <p:nvPr/>
        </p:nvSpPr>
        <p:spPr>
          <a:xfrm>
            <a:off x="815486" y="544417"/>
            <a:ext cx="646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  <a:latin typeface="Eras Bold ITC" panose="020B0907030504020204" pitchFamily="34" charset="0"/>
              </a:rPr>
              <a:t>Opening 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33C7D8-C6B0-47E2-80DC-C890B4EE2C81}"/>
              </a:ext>
            </a:extLst>
          </p:cNvPr>
          <p:cNvSpPr txBox="1"/>
          <p:nvPr/>
        </p:nvSpPr>
        <p:spPr>
          <a:xfrm>
            <a:off x="1381461" y="2824221"/>
            <a:ext cx="50358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FB7A3"/>
                </a:solidFill>
                <a:latin typeface="Eras Medium ITC" panose="020B0602030504020804" pitchFamily="34" charset="0"/>
              </a:rPr>
              <a:t>What do you remember about the story we read last week?</a:t>
            </a:r>
            <a:endParaRPr lang="en-US" sz="4800" b="0" dirty="0">
              <a:solidFill>
                <a:srgbClr val="3FB7A3"/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154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A95D8A-9CF8-412C-B5ED-7F4B1F41DFCF}"/>
              </a:ext>
            </a:extLst>
          </p:cNvPr>
          <p:cNvSpPr txBox="1"/>
          <p:nvPr/>
        </p:nvSpPr>
        <p:spPr>
          <a:xfrm>
            <a:off x="0" y="526474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/>
                </a:solidFill>
                <a:latin typeface="Eras Bold ITC" panose="020B0907030504020204" pitchFamily="34" charset="0"/>
              </a:rPr>
              <a:t>Thoughts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038F66-6FE2-4C5E-9839-74062BD0279C}"/>
              </a:ext>
            </a:extLst>
          </p:cNvPr>
          <p:cNvSpPr txBox="1"/>
          <p:nvPr/>
        </p:nvSpPr>
        <p:spPr>
          <a:xfrm>
            <a:off x="933408" y="1625074"/>
            <a:ext cx="1008560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FB7A3"/>
                </a:solidFill>
                <a:latin typeface="Eras Medium ITC" panose="020B0602030504020804" pitchFamily="34" charset="0"/>
              </a:rPr>
              <a:t>We learn early on  in the book, that Spark becomes Orange, knows that he wants to remain Orange, and decides to figure out how to do just that.</a:t>
            </a:r>
          </a:p>
          <a:p>
            <a:endParaRPr lang="en-US" sz="3200" b="0" dirty="0">
              <a:solidFill>
                <a:srgbClr val="3FB7A3"/>
              </a:solidFill>
              <a:latin typeface="Eras Medium ITC" panose="020B0602030504020804" pitchFamily="34" charset="0"/>
            </a:endParaRPr>
          </a:p>
          <a:p>
            <a:r>
              <a:rPr lang="en-US" sz="3200" dirty="0">
                <a:solidFill>
                  <a:srgbClr val="3FB7A3"/>
                </a:solidFill>
                <a:latin typeface="Eras Medium ITC" panose="020B0602030504020804" pitchFamily="34" charset="0"/>
              </a:rPr>
              <a:t>Spark realizes that the most Orange he has ever been was when he was helping others.  Spark starts to do experiments to decide what creates his stunning Orange complexion.</a:t>
            </a:r>
            <a:endParaRPr lang="en-US" sz="4800" b="0" dirty="0">
              <a:solidFill>
                <a:srgbClr val="3FB7A3"/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953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15EC19-094F-D38C-4B7B-4C3FE5AC4FB7}"/>
              </a:ext>
            </a:extLst>
          </p:cNvPr>
          <p:cNvSpPr txBox="1"/>
          <p:nvPr/>
        </p:nvSpPr>
        <p:spPr>
          <a:xfrm>
            <a:off x="0" y="526474"/>
            <a:ext cx="7145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/>
                </a:solidFill>
                <a:latin typeface="Eras Bold ITC" panose="020B0907030504020204" pitchFamily="34" charset="0"/>
              </a:rPr>
              <a:t>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BE76B3-251E-5355-9AB5-90CA35E8C747}"/>
              </a:ext>
            </a:extLst>
          </p:cNvPr>
          <p:cNvSpPr txBox="1"/>
          <p:nvPr/>
        </p:nvSpPr>
        <p:spPr>
          <a:xfrm>
            <a:off x="404948" y="1554480"/>
            <a:ext cx="674043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FB7A3"/>
                </a:solidFill>
                <a:latin typeface="Eras Medium ITC" panose="020B0602030504020804" pitchFamily="34" charset="0"/>
              </a:rPr>
              <a:t>Be mindful. The thing that Spark initially feels makes him the most Orange is when he helps others. We are going to dig pretty deep into a structure that reflects what it looks like to be helpful, and how it affects others. We will be working with an interactive notebook. Has anyone done this?</a:t>
            </a:r>
          </a:p>
        </p:txBody>
      </p:sp>
      <p:pic>
        <p:nvPicPr>
          <p:cNvPr id="6" name="Picture 5" descr="A picture containing clipart, animated cartoon, illustration, cartoon&#10;&#10;Description automatically generated">
            <a:extLst>
              <a:ext uri="{FF2B5EF4-FFF2-40B4-BE49-F238E27FC236}">
                <a16:creationId xmlns:a16="http://schemas.microsoft.com/office/drawing/2014/main" id="{D870EEE6-EDC2-D01E-3DEF-E9BB20BE7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34" y="270360"/>
            <a:ext cx="3566666" cy="449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28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4C56E4-FDC3-4727-9E18-9B601BEB2D1F}"/>
              </a:ext>
            </a:extLst>
          </p:cNvPr>
          <p:cNvSpPr/>
          <p:nvPr/>
        </p:nvSpPr>
        <p:spPr>
          <a:xfrm>
            <a:off x="0" y="-1"/>
            <a:ext cx="1597891" cy="480291"/>
          </a:xfrm>
          <a:prstGeom prst="rect">
            <a:avLst/>
          </a:prstGeom>
          <a:solidFill>
            <a:srgbClr val="90BE7D"/>
          </a:solidFill>
          <a:ln>
            <a:solidFill>
              <a:srgbClr val="90BE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E6CCD-8517-4551-92EE-91D929BEC4A8}"/>
              </a:ext>
            </a:extLst>
          </p:cNvPr>
          <p:cNvSpPr txBox="1"/>
          <p:nvPr/>
        </p:nvSpPr>
        <p:spPr>
          <a:xfrm>
            <a:off x="270589" y="240144"/>
            <a:ext cx="340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Eras Bold ITC" panose="020B0907030504020204" pitchFamily="34" charset="0"/>
              </a:rPr>
              <a:t>Activity</a:t>
            </a: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F42AE756-51FE-485D-92E8-13EA4279F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3859" y="10284643"/>
            <a:ext cx="9779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2" descr="Graphical user interface, text, applicati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EBCAB435-E3CB-4228-A053-DBAAFC5BBB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441" y="0"/>
            <a:ext cx="51435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E7113D-F1CA-4F46-94F3-0571A79470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78519" y="5185909"/>
            <a:ext cx="5322269" cy="2859272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7E3A5BA-EDCB-423E-9921-F07281DA70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8074"/>
            <a:ext cx="3943926" cy="453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81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88F98B2B-C661-3F44-15CB-01075414FC92}"/>
              </a:ext>
            </a:extLst>
          </p:cNvPr>
          <p:cNvSpPr txBox="1">
            <a:spLocks/>
          </p:cNvSpPr>
          <p:nvPr/>
        </p:nvSpPr>
        <p:spPr>
          <a:xfrm>
            <a:off x="3549367" y="753745"/>
            <a:ext cx="5093265" cy="7550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Eras Bold ITC" panose="020B09070305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Questions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BFC7D45-073B-943E-3C2C-794B1E024BE6}"/>
              </a:ext>
            </a:extLst>
          </p:cNvPr>
          <p:cNvSpPr txBox="1">
            <a:spLocks/>
          </p:cNvSpPr>
          <p:nvPr/>
        </p:nvSpPr>
        <p:spPr>
          <a:xfrm>
            <a:off x="2646523" y="1508760"/>
            <a:ext cx="6898951" cy="471614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BC7B5"/>
                </a:solidFill>
                <a:latin typeface="Eras Medium ITC" panose="020B06020305040208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BC7B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BC7B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>
                <a:solidFill>
                  <a:srgbClr val="3A8E8A"/>
                </a:solidFill>
              </a:rPr>
              <a:t>What is the significance of Spark’s color changing with his mindset?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2"/>
                </a:solidFill>
              </a:rPr>
              <a:t>What does the spreading of orange amongst the Frogs show us about the influence of others?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3A8E8A"/>
                </a:solidFill>
              </a:rPr>
              <a:t>What does it mean to “choose to be orange”?</a:t>
            </a:r>
          </a:p>
        </p:txBody>
      </p:sp>
    </p:spTree>
    <p:extLst>
      <p:ext uri="{BB962C8B-B14F-4D97-AF65-F5344CB8AC3E}">
        <p14:creationId xmlns:p14="http://schemas.microsoft.com/office/powerpoint/2010/main" val="2888135132"/>
      </p:ext>
    </p:extLst>
  </p:cSld>
  <p:clrMapOvr>
    <a:masterClrMapping/>
  </p:clrMapOvr>
</p:sld>
</file>

<file path=ppt/theme/theme1.xml><?xml version="1.0" encoding="utf-8"?>
<a:theme xmlns:a="http://schemas.openxmlformats.org/drawingml/2006/main" name="Week 1 Backgrou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ek 2 Backgrou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eek 3 Backgrou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eek 4 Backgrou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555</Words>
  <Application>Microsoft Office PowerPoint</Application>
  <PresentationFormat>Widescreen</PresentationFormat>
  <Paragraphs>68</Paragraphs>
  <Slides>10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Eras Bold ITC</vt:lpstr>
      <vt:lpstr>Eras Medium ITC</vt:lpstr>
      <vt:lpstr>Week 1 Backgrounds</vt:lpstr>
      <vt:lpstr>Week 2 Backgrounds</vt:lpstr>
      <vt:lpstr>Week 3 Backgrounds</vt:lpstr>
      <vt:lpstr>Week 4 Backgrounds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Dowdee</dc:creator>
  <cp:lastModifiedBy>Cody Green</cp:lastModifiedBy>
  <cp:revision>35</cp:revision>
  <dcterms:created xsi:type="dcterms:W3CDTF">2021-03-23T18:25:43Z</dcterms:created>
  <dcterms:modified xsi:type="dcterms:W3CDTF">2023-05-05T17:56:48Z</dcterms:modified>
</cp:coreProperties>
</file>